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8" r:id="rId4"/>
    <p:sldId id="270" r:id="rId5"/>
    <p:sldId id="269" r:id="rId6"/>
    <p:sldId id="271" r:id="rId7"/>
    <p:sldId id="272" r:id="rId8"/>
    <p:sldId id="273" r:id="rId9"/>
    <p:sldId id="274" r:id="rId10"/>
    <p:sldId id="275" r:id="rId11"/>
    <p:sldId id="276" r:id="rId12"/>
    <p:sldId id="277" r:id="rId13"/>
    <p:sldId id="265" r:id="rId14"/>
    <p:sldId id="266" r:id="rId15"/>
    <p:sldId id="257" r:id="rId16"/>
    <p:sldId id="258" r:id="rId17"/>
    <p:sldId id="259" r:id="rId18"/>
    <p:sldId id="260" r:id="rId19"/>
    <p:sldId id="261" r:id="rId20"/>
    <p:sldId id="262" r:id="rId21"/>
    <p:sldId id="263" r:id="rId22"/>
    <p:sldId id="281" r:id="rId23"/>
    <p:sldId id="279" r:id="rId24"/>
    <p:sldId id="280" r:id="rId25"/>
    <p:sldId id="282" r:id="rId26"/>
    <p:sldId id="283" r:id="rId27"/>
    <p:sldId id="284" r:id="rId28"/>
    <p:sldId id="285" r:id="rId29"/>
    <p:sldId id="286" r:id="rId30"/>
    <p:sldId id="287" r:id="rId31"/>
    <p:sldId id="288" r:id="rId32"/>
    <p:sldId id="289" r:id="rId33"/>
    <p:sldId id="290" r:id="rId34"/>
    <p:sldId id="291"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C2EBF6C-4022-448F-9FCE-E14ECF8F6D09}" type="datetimeFigureOut">
              <a:rPr lang="en-US" smtClean="0"/>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4EB85-E3D3-4016-88FD-E4477C84DEE8}" type="slidenum">
              <a:rPr lang="en-US" smtClean="0"/>
              <a:t>‹#›</a:t>
            </a:fld>
            <a:endParaRPr lang="en-US"/>
          </a:p>
        </p:txBody>
      </p:sp>
    </p:spTree>
    <p:extLst>
      <p:ext uri="{BB962C8B-B14F-4D97-AF65-F5344CB8AC3E}">
        <p14:creationId xmlns:p14="http://schemas.microsoft.com/office/powerpoint/2010/main" val="1848055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2EBF6C-4022-448F-9FCE-E14ECF8F6D09}" type="datetimeFigureOut">
              <a:rPr lang="en-US" smtClean="0"/>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4EB85-E3D3-4016-88FD-E4477C84DEE8}" type="slidenum">
              <a:rPr lang="en-US" smtClean="0"/>
              <a:t>‹#›</a:t>
            </a:fld>
            <a:endParaRPr lang="en-US"/>
          </a:p>
        </p:txBody>
      </p:sp>
    </p:spTree>
    <p:extLst>
      <p:ext uri="{BB962C8B-B14F-4D97-AF65-F5344CB8AC3E}">
        <p14:creationId xmlns:p14="http://schemas.microsoft.com/office/powerpoint/2010/main" val="4016263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2EBF6C-4022-448F-9FCE-E14ECF8F6D09}" type="datetimeFigureOut">
              <a:rPr lang="en-US" smtClean="0"/>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4EB85-E3D3-4016-88FD-E4477C84DEE8}" type="slidenum">
              <a:rPr lang="en-US" smtClean="0"/>
              <a:t>‹#›</a:t>
            </a:fld>
            <a:endParaRPr lang="en-US"/>
          </a:p>
        </p:txBody>
      </p:sp>
    </p:spTree>
    <p:extLst>
      <p:ext uri="{BB962C8B-B14F-4D97-AF65-F5344CB8AC3E}">
        <p14:creationId xmlns:p14="http://schemas.microsoft.com/office/powerpoint/2010/main" val="2166991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2EBF6C-4022-448F-9FCE-E14ECF8F6D09}" type="datetimeFigureOut">
              <a:rPr lang="en-US" smtClean="0"/>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4EB85-E3D3-4016-88FD-E4477C84DEE8}" type="slidenum">
              <a:rPr lang="en-US" smtClean="0"/>
              <a:t>‹#›</a:t>
            </a:fld>
            <a:endParaRPr lang="en-US"/>
          </a:p>
        </p:txBody>
      </p:sp>
    </p:spTree>
    <p:extLst>
      <p:ext uri="{BB962C8B-B14F-4D97-AF65-F5344CB8AC3E}">
        <p14:creationId xmlns:p14="http://schemas.microsoft.com/office/powerpoint/2010/main" val="216551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2EBF6C-4022-448F-9FCE-E14ECF8F6D09}" type="datetimeFigureOut">
              <a:rPr lang="en-US" smtClean="0"/>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4EB85-E3D3-4016-88FD-E4477C84DEE8}" type="slidenum">
              <a:rPr lang="en-US" smtClean="0"/>
              <a:t>‹#›</a:t>
            </a:fld>
            <a:endParaRPr lang="en-US"/>
          </a:p>
        </p:txBody>
      </p:sp>
    </p:spTree>
    <p:extLst>
      <p:ext uri="{BB962C8B-B14F-4D97-AF65-F5344CB8AC3E}">
        <p14:creationId xmlns:p14="http://schemas.microsoft.com/office/powerpoint/2010/main" val="231347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C2EBF6C-4022-448F-9FCE-E14ECF8F6D09}" type="datetimeFigureOut">
              <a:rPr lang="en-US" smtClean="0"/>
              <a:t>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4EB85-E3D3-4016-88FD-E4477C84DEE8}" type="slidenum">
              <a:rPr lang="en-US" smtClean="0"/>
              <a:t>‹#›</a:t>
            </a:fld>
            <a:endParaRPr lang="en-US"/>
          </a:p>
        </p:txBody>
      </p:sp>
    </p:spTree>
    <p:extLst>
      <p:ext uri="{BB962C8B-B14F-4D97-AF65-F5344CB8AC3E}">
        <p14:creationId xmlns:p14="http://schemas.microsoft.com/office/powerpoint/2010/main" val="29003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C2EBF6C-4022-448F-9FCE-E14ECF8F6D09}" type="datetimeFigureOut">
              <a:rPr lang="en-US" smtClean="0"/>
              <a:t>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4EB85-E3D3-4016-88FD-E4477C84DEE8}" type="slidenum">
              <a:rPr lang="en-US" smtClean="0"/>
              <a:t>‹#›</a:t>
            </a:fld>
            <a:endParaRPr lang="en-US"/>
          </a:p>
        </p:txBody>
      </p:sp>
    </p:spTree>
    <p:extLst>
      <p:ext uri="{BB962C8B-B14F-4D97-AF65-F5344CB8AC3E}">
        <p14:creationId xmlns:p14="http://schemas.microsoft.com/office/powerpoint/2010/main" val="3592009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C2EBF6C-4022-448F-9FCE-E14ECF8F6D09}" type="datetimeFigureOut">
              <a:rPr lang="en-US" smtClean="0"/>
              <a:t>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4EB85-E3D3-4016-88FD-E4477C84DEE8}" type="slidenum">
              <a:rPr lang="en-US" smtClean="0"/>
              <a:t>‹#›</a:t>
            </a:fld>
            <a:endParaRPr lang="en-US"/>
          </a:p>
        </p:txBody>
      </p:sp>
    </p:spTree>
    <p:extLst>
      <p:ext uri="{BB962C8B-B14F-4D97-AF65-F5344CB8AC3E}">
        <p14:creationId xmlns:p14="http://schemas.microsoft.com/office/powerpoint/2010/main" val="3529565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2EBF6C-4022-448F-9FCE-E14ECF8F6D09}" type="datetimeFigureOut">
              <a:rPr lang="en-US" smtClean="0"/>
              <a:t>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4EB85-E3D3-4016-88FD-E4477C84DEE8}" type="slidenum">
              <a:rPr lang="en-US" smtClean="0"/>
              <a:t>‹#›</a:t>
            </a:fld>
            <a:endParaRPr lang="en-US"/>
          </a:p>
        </p:txBody>
      </p:sp>
    </p:spTree>
    <p:extLst>
      <p:ext uri="{BB962C8B-B14F-4D97-AF65-F5344CB8AC3E}">
        <p14:creationId xmlns:p14="http://schemas.microsoft.com/office/powerpoint/2010/main" val="316131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2EBF6C-4022-448F-9FCE-E14ECF8F6D09}" type="datetimeFigureOut">
              <a:rPr lang="en-US" smtClean="0"/>
              <a:t>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4EB85-E3D3-4016-88FD-E4477C84DEE8}" type="slidenum">
              <a:rPr lang="en-US" smtClean="0"/>
              <a:t>‹#›</a:t>
            </a:fld>
            <a:endParaRPr lang="en-US"/>
          </a:p>
        </p:txBody>
      </p:sp>
    </p:spTree>
    <p:extLst>
      <p:ext uri="{BB962C8B-B14F-4D97-AF65-F5344CB8AC3E}">
        <p14:creationId xmlns:p14="http://schemas.microsoft.com/office/powerpoint/2010/main" val="364984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2EBF6C-4022-448F-9FCE-E14ECF8F6D09}" type="datetimeFigureOut">
              <a:rPr lang="en-US" smtClean="0"/>
              <a:t>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4EB85-E3D3-4016-88FD-E4477C84DEE8}" type="slidenum">
              <a:rPr lang="en-US" smtClean="0"/>
              <a:t>‹#›</a:t>
            </a:fld>
            <a:endParaRPr lang="en-US"/>
          </a:p>
        </p:txBody>
      </p:sp>
    </p:spTree>
    <p:extLst>
      <p:ext uri="{BB962C8B-B14F-4D97-AF65-F5344CB8AC3E}">
        <p14:creationId xmlns:p14="http://schemas.microsoft.com/office/powerpoint/2010/main" val="13121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2EBF6C-4022-448F-9FCE-E14ECF8F6D09}" type="datetimeFigureOut">
              <a:rPr lang="en-US" smtClean="0"/>
              <a:t>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4EB85-E3D3-4016-88FD-E4477C84DEE8}" type="slidenum">
              <a:rPr lang="en-US" smtClean="0"/>
              <a:t>‹#›</a:t>
            </a:fld>
            <a:endParaRPr lang="en-US"/>
          </a:p>
        </p:txBody>
      </p:sp>
    </p:spTree>
    <p:extLst>
      <p:ext uri="{BB962C8B-B14F-4D97-AF65-F5344CB8AC3E}">
        <p14:creationId xmlns:p14="http://schemas.microsoft.com/office/powerpoint/2010/main" val="1705301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8601"/>
            <a:ext cx="9067800" cy="762000"/>
          </a:xfrm>
        </p:spPr>
        <p:txBody>
          <a:bodyPr/>
          <a:lstStyle/>
          <a:p>
            <a:r>
              <a:rPr lang="en-US" dirty="0" smtClean="0"/>
              <a:t>NORMALIZATION</a:t>
            </a:r>
            <a:endParaRPr lang="en-US" dirty="0"/>
          </a:p>
        </p:txBody>
      </p:sp>
      <p:sp>
        <p:nvSpPr>
          <p:cNvPr id="3" name="Subtitle 2"/>
          <p:cNvSpPr>
            <a:spLocks noGrp="1"/>
          </p:cNvSpPr>
          <p:nvPr>
            <p:ph type="subTitle" idx="1"/>
          </p:nvPr>
        </p:nvSpPr>
        <p:spPr>
          <a:xfrm>
            <a:off x="228600" y="990600"/>
            <a:ext cx="8915400" cy="4648200"/>
          </a:xfrm>
        </p:spPr>
        <p:txBody>
          <a:bodyPr>
            <a:normAutofit fontScale="92500"/>
          </a:bodyPr>
          <a:lstStyle/>
          <a:p>
            <a:pPr algn="l"/>
            <a:r>
              <a:rPr lang="en-US" dirty="0">
                <a:solidFill>
                  <a:schemeClr val="tx1"/>
                </a:solidFill>
              </a:rPr>
              <a:t>Normalization is </a:t>
            </a:r>
            <a:r>
              <a:rPr lang="en-US" b="1" dirty="0">
                <a:solidFill>
                  <a:schemeClr val="tx1"/>
                </a:solidFill>
              </a:rPr>
              <a:t>the process of reorganizing data in a database</a:t>
            </a:r>
            <a:r>
              <a:rPr lang="en-US" dirty="0">
                <a:solidFill>
                  <a:schemeClr val="tx1"/>
                </a:solidFill>
              </a:rPr>
              <a:t> so that it meets two basic requirements: There is no redundancy of data, all data is stored in only one place</a:t>
            </a:r>
            <a:r>
              <a:rPr lang="en-US" dirty="0" smtClean="0">
                <a:solidFill>
                  <a:schemeClr val="tx1"/>
                </a:solidFill>
              </a:rPr>
              <a:t>.</a:t>
            </a:r>
          </a:p>
          <a:p>
            <a:pPr algn="l"/>
            <a:endParaRPr lang="en-US" dirty="0">
              <a:solidFill>
                <a:schemeClr val="tx1"/>
              </a:solidFill>
            </a:endParaRPr>
          </a:p>
          <a:p>
            <a:pPr algn="l"/>
            <a:r>
              <a:rPr lang="en-US" dirty="0">
                <a:solidFill>
                  <a:schemeClr val="tx1"/>
                </a:solidFill>
              </a:rPr>
              <a:t>Normalization rules divides larger tables into smaller tables and links them using relationships. The purpose of </a:t>
            </a:r>
            <a:r>
              <a:rPr lang="en-US" dirty="0" smtClean="0">
                <a:solidFill>
                  <a:schemeClr val="tx1"/>
                </a:solidFill>
              </a:rPr>
              <a:t>Normalization </a:t>
            </a:r>
            <a:r>
              <a:rPr lang="en-US" dirty="0">
                <a:solidFill>
                  <a:schemeClr val="tx1"/>
                </a:solidFill>
              </a:rPr>
              <a:t>in SQL is to eliminate redundant (repetitive) data and ensure data is stored logically.</a:t>
            </a:r>
          </a:p>
        </p:txBody>
      </p:sp>
    </p:spTree>
    <p:extLst>
      <p:ext uri="{BB962C8B-B14F-4D97-AF65-F5344CB8AC3E}">
        <p14:creationId xmlns:p14="http://schemas.microsoft.com/office/powerpoint/2010/main" val="405016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55"/>
            <a:ext cx="8229600" cy="671945"/>
          </a:xfrm>
        </p:spPr>
        <p:txBody>
          <a:bodyPr>
            <a:normAutofit fontScale="90000"/>
          </a:bodyPr>
          <a:lstStyle/>
          <a:p>
            <a:r>
              <a:rPr lang="en-US" dirty="0" smtClean="0"/>
              <a:t>How normalization solve this problem</a:t>
            </a:r>
            <a:endParaRPr lang="en-US"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609600"/>
            <a:ext cx="6096000" cy="164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6772275" cy="3124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5027470"/>
            <a:ext cx="419100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5070765"/>
            <a:ext cx="49244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226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6962775"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733800"/>
            <a:ext cx="68770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5020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228600"/>
            <a:ext cx="8991600" cy="589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13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en-US" dirty="0" smtClean="0"/>
              <a:t>Types of Normalization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1928813"/>
            <a:ext cx="5938838" cy="424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576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447800"/>
            <a:ext cx="556260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145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a:t>
            </a:r>
            <a:r>
              <a:rPr lang="en-US" baseline="30000" dirty="0" smtClean="0"/>
              <a:t>St</a:t>
            </a:r>
            <a:r>
              <a:rPr lang="en-US" dirty="0" smtClean="0"/>
              <a:t> Normal Form</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632460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297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84593" y="1371600"/>
            <a:ext cx="423862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76400"/>
            <a:ext cx="189547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15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1062" y="1967706"/>
            <a:ext cx="7381875"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6511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0516" y="228600"/>
            <a:ext cx="75438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733800"/>
            <a:ext cx="502920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5369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914400"/>
            <a:ext cx="7162800" cy="471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13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7362" y="2577306"/>
            <a:ext cx="562927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740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Example of 1NF </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762000"/>
            <a:ext cx="60198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 y="3733800"/>
            <a:ext cx="561975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532" y="4267200"/>
            <a:ext cx="3503468" cy="241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0398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solve this :- break the values into atomic values</a:t>
            </a:r>
            <a:endParaRPr lang="en-US" dirty="0"/>
          </a:p>
        </p:txBody>
      </p:sp>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68680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5715000"/>
            <a:ext cx="8305800" cy="369332"/>
          </a:xfrm>
          <a:prstGeom prst="rect">
            <a:avLst/>
          </a:prstGeom>
          <a:noFill/>
        </p:spPr>
        <p:txBody>
          <a:bodyPr wrap="square" rtlCol="0">
            <a:spAutoFit/>
          </a:bodyPr>
          <a:lstStyle/>
          <a:p>
            <a:r>
              <a:rPr lang="en-US" dirty="0" smtClean="0"/>
              <a:t>This is all about first normal form</a:t>
            </a:r>
            <a:endParaRPr lang="en-US" dirty="0"/>
          </a:p>
        </p:txBody>
      </p:sp>
    </p:spTree>
    <p:extLst>
      <p:ext uri="{BB962C8B-B14F-4D97-AF65-F5344CB8AC3E}">
        <p14:creationId xmlns:p14="http://schemas.microsoft.com/office/powerpoint/2010/main" val="23370731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2NF</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55" y="914400"/>
            <a:ext cx="532014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 y="5257800"/>
            <a:ext cx="5181600" cy="1754326"/>
          </a:xfrm>
          <a:prstGeom prst="rect">
            <a:avLst/>
          </a:prstGeom>
          <a:noFill/>
        </p:spPr>
        <p:txBody>
          <a:bodyPr wrap="square" rtlCol="0">
            <a:spAutoFit/>
          </a:bodyPr>
          <a:lstStyle/>
          <a:p>
            <a:r>
              <a:rPr lang="en-US" dirty="0" smtClean="0"/>
              <a:t>Here student id ,subject id  is a primary key</a:t>
            </a:r>
          </a:p>
          <a:p>
            <a:r>
              <a:rPr lang="en-US" dirty="0" smtClean="0"/>
              <a:t>Score table has teachers  name which is only dependent on subject id so we move it to subject table</a:t>
            </a:r>
          </a:p>
          <a:p>
            <a:endParaRPr lang="en-US" dirty="0"/>
          </a:p>
          <a:p>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914400"/>
            <a:ext cx="4291012"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6350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3NF(transitive Dependency)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91935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 y="-152400"/>
            <a:ext cx="650557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24001"/>
            <a:ext cx="4876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989550"/>
            <a:ext cx="4876800" cy="188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092" y="4876800"/>
            <a:ext cx="4322618"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1437" y="2989550"/>
            <a:ext cx="3546763" cy="17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9710" y="5029200"/>
            <a:ext cx="454429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2000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HOW  this is</a:t>
            </a:r>
            <a:endParaRPr 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
            <a:ext cx="454429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1562100"/>
            <a:ext cx="59912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114800"/>
            <a:ext cx="49815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9872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0200"/>
            <a:ext cx="8229600" cy="533400"/>
          </a:xfrm>
        </p:spPr>
        <p:txBody>
          <a:bodyPr>
            <a:normAutofit fontScale="90000"/>
          </a:bodyPr>
          <a:lstStyle/>
          <a:p>
            <a:r>
              <a:rPr lang="en-US" dirty="0" smtClean="0"/>
              <a:t>            </a:t>
            </a:r>
            <a:br>
              <a:rPr lang="en-US" dirty="0" smtClean="0"/>
            </a:br>
            <a:r>
              <a:rPr lang="en-US" dirty="0" smtClean="0"/>
              <a:t/>
            </a:r>
            <a:br>
              <a:rPr lang="en-US" dirty="0" smtClean="0"/>
            </a:br>
            <a:r>
              <a:rPr lang="en-US" sz="3600" dirty="0" smtClean="0"/>
              <a:t>student id +subject id is the primary key</a:t>
            </a:r>
            <a:br>
              <a:rPr lang="en-US" sz="3600" dirty="0" smtClean="0"/>
            </a:br>
            <a:r>
              <a:rPr lang="en-US" sz="3600" dirty="0" smtClean="0"/>
              <a:t>,now you know all other attributes are depend on primary key ,except total marks because total marks depends on exam name attribute.</a:t>
            </a:r>
            <a:endParaRPr lang="en-US" sz="3600" dirty="0"/>
          </a:p>
        </p:txBody>
      </p:sp>
      <p:pic>
        <p:nvPicPr>
          <p:cNvPr id="614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52400"/>
            <a:ext cx="646747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82" y="3352800"/>
            <a:ext cx="66579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165" y="4981575"/>
            <a:ext cx="6543675" cy="1569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729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038600"/>
            <a:ext cx="8229600" cy="1143000"/>
          </a:xfrm>
        </p:spPr>
        <p:txBody>
          <a:bodyPr>
            <a:normAutofit fontScale="90000"/>
          </a:bodyPr>
          <a:lstStyle/>
          <a:p>
            <a:r>
              <a:rPr lang="en-US" dirty="0" smtClean="0"/>
              <a:t>When there is an attribute in a table which depends on some non-primary attributes but not depends upon prime attributes that is called transitive dependency</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64579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3644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2" y="0"/>
            <a:ext cx="8229600" cy="487362"/>
          </a:xfrm>
        </p:spPr>
        <p:txBody>
          <a:bodyPr>
            <a:normAutofit fontScale="90000"/>
          </a:bodyPr>
          <a:lstStyle/>
          <a:p>
            <a:r>
              <a:rPr lang="en-US" dirty="0" smtClean="0"/>
              <a:t>Solution for this is</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638175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819400"/>
            <a:ext cx="725805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2299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1</a:t>
            </a:r>
            <a:r>
              <a:rPr lang="en-US" baseline="30000" dirty="0" smtClean="0"/>
              <a:t>st</a:t>
            </a:r>
            <a:r>
              <a:rPr lang="en-US" dirty="0" smtClean="0"/>
              <a:t> Normal Form</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1371600"/>
            <a:ext cx="24098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219200"/>
            <a:ext cx="28194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 y="3094304"/>
            <a:ext cx="9388917" cy="369332"/>
          </a:xfrm>
          <a:prstGeom prst="rect">
            <a:avLst/>
          </a:prstGeom>
          <a:noFill/>
        </p:spPr>
        <p:txBody>
          <a:bodyPr wrap="none" rtlCol="0">
            <a:spAutoFit/>
          </a:bodyPr>
          <a:lstStyle/>
          <a:p>
            <a:r>
              <a:rPr lang="en-US" dirty="0" smtClean="0"/>
              <a:t>For course attribute it consists of 2 values ,which is not allowed so  make separate entry for course</a:t>
            </a:r>
            <a:endParaRPr lang="en-US" dirty="0"/>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472294"/>
            <a:ext cx="3503468" cy="3080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5868" y="3733800"/>
            <a:ext cx="5183332"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3356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52400"/>
            <a:ext cx="632460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7286625"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4125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2</a:t>
            </a:r>
            <a:r>
              <a:rPr lang="en-US" baseline="30000" dirty="0" smtClean="0"/>
              <a:t>nd</a:t>
            </a:r>
            <a:r>
              <a:rPr lang="en-US" dirty="0" smtClean="0"/>
              <a:t> Normal form</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23622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124200" y="1447800"/>
            <a:ext cx="5715000" cy="2031325"/>
          </a:xfrm>
          <a:prstGeom prst="rect">
            <a:avLst/>
          </a:prstGeom>
          <a:noFill/>
        </p:spPr>
        <p:txBody>
          <a:bodyPr wrap="square" rtlCol="0">
            <a:spAutoFit/>
          </a:bodyPr>
          <a:lstStyle/>
          <a:p>
            <a:r>
              <a:rPr lang="en-US" dirty="0" smtClean="0"/>
              <a:t>It means table should be in 1NF ,there is no partial dependency it means full dependency required.</a:t>
            </a:r>
          </a:p>
          <a:p>
            <a:endParaRPr lang="en-US" dirty="0"/>
          </a:p>
          <a:p>
            <a:r>
              <a:rPr lang="en-US" dirty="0" smtClean="0"/>
              <a:t>Example you can see here AB representing C</a:t>
            </a:r>
          </a:p>
          <a:p>
            <a:r>
              <a:rPr lang="en-US" dirty="0" smtClean="0"/>
              <a:t>Means AB is a candidate key which is a unique and it represents to C . And C is non unique  </a:t>
            </a:r>
          </a:p>
          <a:p>
            <a:r>
              <a:rPr lang="en-US" dirty="0" smtClean="0"/>
              <a:t>(AB are unique and they are representing to non unique C</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419600"/>
            <a:ext cx="118110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H="1">
            <a:off x="4267200" y="4191000"/>
            <a:ext cx="1714500"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4038600"/>
            <a:ext cx="1600200" cy="2057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81700" y="4724400"/>
            <a:ext cx="2705100" cy="646331"/>
          </a:xfrm>
          <a:prstGeom prst="rect">
            <a:avLst/>
          </a:prstGeom>
          <a:noFill/>
        </p:spPr>
        <p:txBody>
          <a:bodyPr wrap="square" rtlCol="0">
            <a:spAutoFit/>
          </a:bodyPr>
          <a:lstStyle/>
          <a:p>
            <a:r>
              <a:rPr lang="en-US" dirty="0" smtClean="0"/>
              <a:t>Not </a:t>
            </a:r>
            <a:r>
              <a:rPr lang="en-US" dirty="0" err="1" smtClean="0"/>
              <a:t>allowed,this</a:t>
            </a:r>
            <a:r>
              <a:rPr lang="en-US" dirty="0" smtClean="0"/>
              <a:t> is called partial dependency </a:t>
            </a:r>
            <a:endParaRPr lang="en-US" dirty="0"/>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133850"/>
            <a:ext cx="11715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304800" y="5047565"/>
            <a:ext cx="1752600" cy="646331"/>
          </a:xfrm>
          <a:prstGeom prst="rect">
            <a:avLst/>
          </a:prstGeom>
          <a:noFill/>
        </p:spPr>
        <p:txBody>
          <a:bodyPr wrap="square" rtlCol="0">
            <a:spAutoFit/>
          </a:bodyPr>
          <a:lstStyle/>
          <a:p>
            <a:r>
              <a:rPr lang="en-US" dirty="0" smtClean="0"/>
              <a:t>This is called full dependency</a:t>
            </a:r>
            <a:endParaRPr lang="en-US" dirty="0"/>
          </a:p>
        </p:txBody>
      </p:sp>
    </p:spTree>
    <p:extLst>
      <p:ext uri="{BB962C8B-B14F-4D97-AF65-F5344CB8AC3E}">
        <p14:creationId xmlns:p14="http://schemas.microsoft.com/office/powerpoint/2010/main" val="1913653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23" y="0"/>
            <a:ext cx="8229600" cy="563562"/>
          </a:xfrm>
        </p:spPr>
        <p:txBody>
          <a:bodyPr>
            <a:normAutofit fontScale="90000"/>
          </a:bodyPr>
          <a:lstStyle/>
          <a:p>
            <a:r>
              <a:rPr lang="en-US" dirty="0" smtClean="0"/>
              <a:t>3 Normal form</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3657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2895600"/>
            <a:ext cx="3962400" cy="923330"/>
          </a:xfrm>
          <a:prstGeom prst="rect">
            <a:avLst/>
          </a:prstGeom>
          <a:noFill/>
        </p:spPr>
        <p:txBody>
          <a:bodyPr wrap="square" rtlCol="0">
            <a:spAutoFit/>
          </a:bodyPr>
          <a:lstStyle/>
          <a:p>
            <a:r>
              <a:rPr lang="en-US" dirty="0" smtClean="0"/>
              <a:t>Here x is primary key /candidate key (unique) which determines to Y where Y is non unique</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4038600"/>
            <a:ext cx="325755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038600"/>
            <a:ext cx="3200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038600" y="5715000"/>
            <a:ext cx="4495800" cy="646331"/>
          </a:xfrm>
          <a:prstGeom prst="rect">
            <a:avLst/>
          </a:prstGeom>
          <a:noFill/>
        </p:spPr>
        <p:txBody>
          <a:bodyPr wrap="square" rtlCol="0">
            <a:spAutoFit/>
          </a:bodyPr>
          <a:lstStyle/>
          <a:p>
            <a:r>
              <a:rPr lang="en-US" dirty="0" smtClean="0"/>
              <a:t>Here indirectly x determine to z also ,which is called transitive dependency</a:t>
            </a:r>
            <a:endParaRPr lang="en-US" dirty="0"/>
          </a:p>
        </p:txBody>
      </p:sp>
    </p:spTree>
    <p:extLst>
      <p:ext uri="{BB962C8B-B14F-4D97-AF65-F5344CB8AC3E}">
        <p14:creationId xmlns:p14="http://schemas.microsoft.com/office/powerpoint/2010/main" val="3196413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BCNF(</a:t>
            </a:r>
            <a:r>
              <a:rPr lang="en-US" dirty="0" err="1" smtClean="0"/>
              <a:t>Boycee</a:t>
            </a:r>
            <a:r>
              <a:rPr lang="en-US" dirty="0" smtClean="0"/>
              <a:t> </a:t>
            </a:r>
            <a:r>
              <a:rPr lang="en-US" dirty="0" err="1" smtClean="0"/>
              <a:t>Codd</a:t>
            </a:r>
            <a:r>
              <a:rPr lang="en-US" dirty="0" smtClean="0"/>
              <a:t> Normal Form)</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828800"/>
            <a:ext cx="251460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1865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a:t>
            </a:r>
            <a:r>
              <a:rPr lang="en-US" baseline="30000" dirty="0" smtClean="0"/>
              <a:t>th</a:t>
            </a:r>
            <a:r>
              <a:rPr lang="en-US" dirty="0" smtClean="0"/>
              <a:t> Normal Form</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2133600"/>
            <a:ext cx="3429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6436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a:t>
            </a:r>
            <a:r>
              <a:rPr lang="en-US" baseline="30000" dirty="0" smtClean="0"/>
              <a:t>th</a:t>
            </a:r>
            <a:r>
              <a:rPr lang="en-US" dirty="0" smtClean="0"/>
              <a:t> Normal Form</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28956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752600"/>
            <a:ext cx="144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733800"/>
            <a:ext cx="9144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715000" y="3733800"/>
            <a:ext cx="2895600" cy="1754326"/>
          </a:xfrm>
          <a:prstGeom prst="rect">
            <a:avLst/>
          </a:prstGeom>
          <a:noFill/>
        </p:spPr>
        <p:txBody>
          <a:bodyPr wrap="square" rtlCol="0">
            <a:spAutoFit/>
          </a:bodyPr>
          <a:lstStyle/>
          <a:p>
            <a:r>
              <a:rPr lang="en-US" dirty="0" smtClean="0"/>
              <a:t>Again whenever you join both tables then there is a problem of extra tuples</a:t>
            </a:r>
          </a:p>
          <a:p>
            <a:r>
              <a:rPr lang="en-US" dirty="0" smtClean="0"/>
              <a:t>To reduce this problem make common attribute as candidate key</a:t>
            </a:r>
            <a:endParaRPr lang="en-US" dirty="0"/>
          </a:p>
        </p:txBody>
      </p:sp>
    </p:spTree>
    <p:extLst>
      <p:ext uri="{BB962C8B-B14F-4D97-AF65-F5344CB8AC3E}">
        <p14:creationId xmlns:p14="http://schemas.microsoft.com/office/powerpoint/2010/main" val="2956210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967706"/>
            <a:ext cx="777240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892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Insertion anomaly</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143000"/>
            <a:ext cx="621982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0782" y="4872335"/>
            <a:ext cx="5105400" cy="923330"/>
          </a:xfrm>
          <a:prstGeom prst="rect">
            <a:avLst/>
          </a:prstGeom>
          <a:noFill/>
        </p:spPr>
        <p:txBody>
          <a:bodyPr wrap="square" rtlCol="0">
            <a:spAutoFit/>
          </a:bodyPr>
          <a:lstStyle/>
          <a:p>
            <a:r>
              <a:rPr lang="en-US" dirty="0" smtClean="0"/>
              <a:t>Whenever new student data is inserted </a:t>
            </a:r>
            <a:r>
              <a:rPr lang="en-US" dirty="0" err="1" smtClean="0"/>
              <a:t>branch,hod</a:t>
            </a:r>
            <a:r>
              <a:rPr lang="en-US" dirty="0" smtClean="0"/>
              <a:t> ,</a:t>
            </a:r>
            <a:r>
              <a:rPr lang="en-US" dirty="0" err="1" smtClean="0"/>
              <a:t>office_tel</a:t>
            </a:r>
            <a:r>
              <a:rPr lang="en-US" dirty="0" smtClean="0"/>
              <a:t> this data is repeated again which is waste of storage</a:t>
            </a:r>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639541"/>
            <a:ext cx="3886200" cy="145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92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619125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4419600"/>
            <a:ext cx="7315200" cy="646331"/>
          </a:xfrm>
          <a:prstGeom prst="rect">
            <a:avLst/>
          </a:prstGeom>
          <a:noFill/>
        </p:spPr>
        <p:txBody>
          <a:bodyPr wrap="square" rtlCol="0">
            <a:spAutoFit/>
          </a:bodyPr>
          <a:lstStyle/>
          <a:p>
            <a:r>
              <a:rPr lang="en-US" dirty="0" smtClean="0"/>
              <a:t>Suppose we are adding the 100 students record then </a:t>
            </a:r>
            <a:r>
              <a:rPr lang="en-US" dirty="0" err="1" smtClean="0"/>
              <a:t>branch,hod</a:t>
            </a:r>
            <a:r>
              <a:rPr lang="en-US" dirty="0" smtClean="0"/>
              <a:t> </a:t>
            </a:r>
            <a:r>
              <a:rPr lang="en-US" dirty="0"/>
              <a:t>,</a:t>
            </a:r>
            <a:r>
              <a:rPr lang="en-US" dirty="0" err="1"/>
              <a:t>office_tel</a:t>
            </a:r>
            <a:r>
              <a:rPr lang="en-US" dirty="0"/>
              <a:t> this data is repeated again </a:t>
            </a:r>
            <a:r>
              <a:rPr lang="en-US" dirty="0" smtClean="0"/>
              <a:t>and </a:t>
            </a:r>
            <a:r>
              <a:rPr lang="en-US" dirty="0" err="1" smtClean="0"/>
              <a:t>agian</a:t>
            </a:r>
            <a:endParaRPr lang="en-US" dirty="0"/>
          </a:p>
        </p:txBody>
      </p:sp>
    </p:spTree>
    <p:extLst>
      <p:ext uri="{BB962C8B-B14F-4D97-AF65-F5344CB8AC3E}">
        <p14:creationId xmlns:p14="http://schemas.microsoft.com/office/powerpoint/2010/main" val="2535566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5" y="76200"/>
            <a:ext cx="8229600" cy="639762"/>
          </a:xfrm>
        </p:spPr>
        <p:txBody>
          <a:bodyPr>
            <a:normAutofit fontScale="90000"/>
          </a:bodyPr>
          <a:lstStyle/>
          <a:p>
            <a:r>
              <a:rPr lang="en-US" dirty="0" smtClean="0"/>
              <a:t>Deletion anomaly</a:t>
            </a:r>
            <a:endParaRPr lang="en-US" dirty="0"/>
          </a:p>
        </p:txBody>
      </p:sp>
      <p:sp>
        <p:nvSpPr>
          <p:cNvPr id="3" name="Content Placeholder 2"/>
          <p:cNvSpPr>
            <a:spLocks noGrp="1"/>
          </p:cNvSpPr>
          <p:nvPr>
            <p:ph idx="1"/>
          </p:nvPr>
        </p:nvSpPr>
        <p:spPr>
          <a:xfrm>
            <a:off x="457200" y="914400"/>
            <a:ext cx="8229600" cy="5211763"/>
          </a:xfrm>
        </p:spPr>
        <p:txBody>
          <a:bodyPr/>
          <a:lstStyle/>
          <a:p>
            <a:r>
              <a:rPr lang="en-US" dirty="0" smtClean="0"/>
              <a:t>Suppose we delete any student data then branch information is also deleted and when last data is also deleted then branch information is also deleted  ,so because of this we deleted student data as well branch information </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429000"/>
            <a:ext cx="6019800"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7" y="5181600"/>
            <a:ext cx="3276601"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0242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563562"/>
          </a:xfrm>
        </p:spPr>
        <p:txBody>
          <a:bodyPr>
            <a:normAutofit fontScale="90000"/>
          </a:bodyPr>
          <a:lstStyle/>
          <a:p>
            <a:r>
              <a:rPr lang="en-US" dirty="0" smtClean="0"/>
              <a:t>Modify /update anomaly</a:t>
            </a:r>
            <a:endParaRPr 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533400"/>
            <a:ext cx="6038850"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425536"/>
            <a:ext cx="447675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15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2209800"/>
            <a:ext cx="6872288"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89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791</TotalTime>
  <Words>353</Words>
  <Application>Microsoft Office PowerPoint</Application>
  <PresentationFormat>On-screen Show (4:3)</PresentationFormat>
  <Paragraphs>42</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NORMALIZATION</vt:lpstr>
      <vt:lpstr>PowerPoint Presentation</vt:lpstr>
      <vt:lpstr>PowerPoint Presentation</vt:lpstr>
      <vt:lpstr>PowerPoint Presentation</vt:lpstr>
      <vt:lpstr>Insertion anomaly</vt:lpstr>
      <vt:lpstr>PowerPoint Presentation</vt:lpstr>
      <vt:lpstr>Deletion anomaly</vt:lpstr>
      <vt:lpstr>Modify /update anomaly</vt:lpstr>
      <vt:lpstr>PowerPoint Presentation</vt:lpstr>
      <vt:lpstr>How normalization solve this problem</vt:lpstr>
      <vt:lpstr>PowerPoint Presentation</vt:lpstr>
      <vt:lpstr>PowerPoint Presentation</vt:lpstr>
      <vt:lpstr>PowerPoint Presentation</vt:lpstr>
      <vt:lpstr>PowerPoint Presentation</vt:lpstr>
      <vt:lpstr>1St Normal Form</vt:lpstr>
      <vt:lpstr>PowerPoint Presentation</vt:lpstr>
      <vt:lpstr>PowerPoint Presentation</vt:lpstr>
      <vt:lpstr>PowerPoint Presentation</vt:lpstr>
      <vt:lpstr>PowerPoint Presentation</vt:lpstr>
      <vt:lpstr>Example of 1NF </vt:lpstr>
      <vt:lpstr>How to solve this :- break the values into atomic values</vt:lpstr>
      <vt:lpstr>2NF</vt:lpstr>
      <vt:lpstr>3NF(transitive Dependency)</vt:lpstr>
      <vt:lpstr>PowerPoint Presentation</vt:lpstr>
      <vt:lpstr>                                 HOW  this is</vt:lpstr>
      <vt:lpstr>              student id +subject id is the primary key ,now you know all other attributes are depend on primary key ,except total marks because total marks depends on exam name attribute.</vt:lpstr>
      <vt:lpstr>When there is an attribute in a table which depends on some non-primary attributes but not depends upon prime attributes that is called transitive dependency</vt:lpstr>
      <vt:lpstr>Solution for this is</vt:lpstr>
      <vt:lpstr>1st Normal Form</vt:lpstr>
      <vt:lpstr>2nd Normal form</vt:lpstr>
      <vt:lpstr>3 Normal form</vt:lpstr>
      <vt:lpstr>BCNF(Boycee Codd Normal Form)</vt:lpstr>
      <vt:lpstr>4th Normal Form</vt:lpstr>
      <vt:lpstr>5th Normal Form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NORMALIZATION</dc:title>
  <dc:creator>mmmali-pc</dc:creator>
  <cp:lastModifiedBy>mmmali-pc</cp:lastModifiedBy>
  <cp:revision>82</cp:revision>
  <dcterms:created xsi:type="dcterms:W3CDTF">2021-12-07T09:52:31Z</dcterms:created>
  <dcterms:modified xsi:type="dcterms:W3CDTF">2022-01-03T08:33:57Z</dcterms:modified>
</cp:coreProperties>
</file>